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61" r:id="rId4"/>
    <p:sldId id="259" r:id="rId5"/>
    <p:sldId id="264" r:id="rId6"/>
    <p:sldId id="263" r:id="rId7"/>
    <p:sldId id="262" r:id="rId8"/>
    <p:sldId id="257" r:id="rId9"/>
    <p:sldId id="273" r:id="rId10"/>
    <p:sldId id="272" r:id="rId11"/>
    <p:sldId id="271" r:id="rId12"/>
    <p:sldId id="270" r:id="rId13"/>
    <p:sldId id="269" r:id="rId14"/>
    <p:sldId id="268" r:id="rId15"/>
    <p:sldId id="267" r:id="rId16"/>
    <p:sldId id="266" r:id="rId17"/>
    <p:sldId id="265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6" autoAdjust="0"/>
    <p:restoredTop sz="94786" autoAdjust="0"/>
  </p:normalViewPr>
  <p:slideViewPr>
    <p:cSldViewPr>
      <p:cViewPr varScale="1">
        <p:scale>
          <a:sx n="84" d="100"/>
          <a:sy n="84" d="100"/>
        </p:scale>
        <p:origin x="108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834085059755877E-2"/>
          <c:y val="0.15353742054463518"/>
          <c:w val="0.76339385368091128"/>
          <c:h val="0.706360497707324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Year -2</c:v>
                </c:pt>
                <c:pt idx="1">
                  <c:v>Year -1</c:v>
                </c:pt>
                <c:pt idx="2">
                  <c:v>Year 0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</c:v>
                </c:pt>
                <c:pt idx="1">
                  <c:v>11172</c:v>
                </c:pt>
                <c:pt idx="2">
                  <c:v>36000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36-4C95-BFE1-570AA3F53C6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Shipments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Year -2</c:v>
                </c:pt>
                <c:pt idx="1">
                  <c:v>Year -1</c:v>
                </c:pt>
                <c:pt idx="2">
                  <c:v>Year 0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</c:v>
                </c:pt>
                <c:pt idx="1">
                  <c:v>7793</c:v>
                </c:pt>
                <c:pt idx="2">
                  <c:v>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36-4C95-BFE1-570AA3F53C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7"/>
        <c:overlap val="-43"/>
        <c:axId val="716797184"/>
        <c:axId val="716797664"/>
      </c:barChart>
      <c:catAx>
        <c:axId val="7167971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6797664"/>
        <c:crosses val="autoZero"/>
        <c:auto val="1"/>
        <c:lblAlgn val="ctr"/>
        <c:lblOffset val="100"/>
        <c:noMultiLvlLbl val="0"/>
      </c:catAx>
      <c:valAx>
        <c:axId val="716797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6797184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0.44175</cdr:x>
      <cdr:y>0.35468</cdr:y>
    </cdr:from>
    <cdr:to>
      <cdr:x>0.55825</cdr:x>
      <cdr:y>0.64532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EF26E6F2-5BFB-788F-78B6-F616AAEA5DC4}"/>
            </a:ext>
          </a:extLst>
        </cdr:cNvPr>
        <cdr:cNvSpPr txBox="1"/>
      </cdr:nvSpPr>
      <cdr:spPr>
        <a:xfrm xmlns:a="http://schemas.openxmlformats.org/drawingml/2006/main">
          <a:off x="3467100" y="111585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kern="1200" dirty="0"/>
        </a:p>
      </cdr:txBody>
    </cdr:sp>
  </cdr:relSizeAnchor>
  <cdr:relSizeAnchor xmlns:cdr="http://schemas.openxmlformats.org/drawingml/2006/chartDrawing">
    <cdr:from>
      <cdr:x>0.4466</cdr:x>
      <cdr:y>0.44293</cdr:y>
    </cdr:from>
    <cdr:to>
      <cdr:x>0.56311</cdr:x>
      <cdr:y>0.73358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A42C616F-69D3-9F5D-3268-E917A5BBFEFC}"/>
            </a:ext>
          </a:extLst>
        </cdr:cNvPr>
        <cdr:cNvSpPr txBox="1"/>
      </cdr:nvSpPr>
      <cdr:spPr>
        <a:xfrm xmlns:a="http://schemas.openxmlformats.org/drawingml/2006/main">
          <a:off x="3505200" y="139350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kern="12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8350579D-7594-4FC1-89AB-0B0A3ADB2B29}" type="datetimeFigureOut">
              <a:rPr lang="en-US"/>
              <a:pPr>
                <a:defRPr/>
              </a:pPr>
              <a:t>3/16/2026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anose="020F0502020204030204" pitchFamily="34" charset="0"/>
              </a:defRPr>
            </a:lvl1pPr>
          </a:lstStyle>
          <a:p>
            <a:fld id="{F1CBD906-D91C-40EE-A44C-3CE3AC9E603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041101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TW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fld id="{B59A3528-FDA7-4788-A961-D2E4428F5FBD}" type="slidenum">
              <a:rPr kumimoji="0" lang="en-US" altLang="zh-TW"/>
              <a:pPr/>
              <a:t>1</a:t>
            </a:fld>
            <a:endParaRPr kumimoji="0" lang="en-US" altLang="zh-TW"/>
          </a:p>
        </p:txBody>
      </p:sp>
    </p:spTree>
    <p:extLst>
      <p:ext uri="{BB962C8B-B14F-4D97-AF65-F5344CB8AC3E}">
        <p14:creationId xmlns:p14="http://schemas.microsoft.com/office/powerpoint/2010/main" val="39538613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TW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fld id="{B59A3528-FDA7-4788-A961-D2E4428F5FBD}" type="slidenum">
              <a:rPr kumimoji="0" lang="en-US" altLang="zh-TW">
                <a:solidFill>
                  <a:prstClr val="black"/>
                </a:solidFill>
              </a:rPr>
              <a:pPr/>
              <a:t>16</a:t>
            </a:fld>
            <a:endParaRPr kumimoji="0"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7537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TW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fld id="{B59A3528-FDA7-4788-A961-D2E4428F5FBD}" type="slidenum">
              <a:rPr kumimoji="0" lang="en-US" altLang="zh-TW">
                <a:solidFill>
                  <a:prstClr val="black"/>
                </a:solidFill>
              </a:rPr>
              <a:pPr/>
              <a:t>17</a:t>
            </a:fld>
            <a:endParaRPr kumimoji="0"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753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TW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fld id="{B59A3528-FDA7-4788-A961-D2E4428F5FBD}" type="slidenum">
              <a:rPr kumimoji="0" lang="en-US" altLang="zh-TW">
                <a:solidFill>
                  <a:prstClr val="black"/>
                </a:solidFill>
              </a:rPr>
              <a:pPr/>
              <a:t>8</a:t>
            </a:fld>
            <a:endParaRPr kumimoji="0"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7537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TW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fld id="{B59A3528-FDA7-4788-A961-D2E4428F5FBD}" type="slidenum">
              <a:rPr kumimoji="0" lang="en-US" altLang="zh-TW">
                <a:solidFill>
                  <a:prstClr val="black"/>
                </a:solidFill>
              </a:rPr>
              <a:pPr/>
              <a:t>9</a:t>
            </a:fld>
            <a:endParaRPr kumimoji="0"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7537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TW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fld id="{B59A3528-FDA7-4788-A961-D2E4428F5FBD}" type="slidenum">
              <a:rPr kumimoji="0" lang="en-US" altLang="zh-TW">
                <a:solidFill>
                  <a:prstClr val="black"/>
                </a:solidFill>
              </a:rPr>
              <a:pPr/>
              <a:t>10</a:t>
            </a:fld>
            <a:endParaRPr kumimoji="0"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7537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TW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fld id="{B59A3528-FDA7-4788-A961-D2E4428F5FBD}" type="slidenum">
              <a:rPr kumimoji="0" lang="en-US" altLang="zh-TW">
                <a:solidFill>
                  <a:prstClr val="black"/>
                </a:solidFill>
              </a:rPr>
              <a:pPr/>
              <a:t>11</a:t>
            </a:fld>
            <a:endParaRPr kumimoji="0"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7537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TW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fld id="{B59A3528-FDA7-4788-A961-D2E4428F5FBD}" type="slidenum">
              <a:rPr kumimoji="0" lang="en-US" altLang="zh-TW">
                <a:solidFill>
                  <a:prstClr val="black"/>
                </a:solidFill>
              </a:rPr>
              <a:pPr/>
              <a:t>12</a:t>
            </a:fld>
            <a:endParaRPr kumimoji="0"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7537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TW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fld id="{B59A3528-FDA7-4788-A961-D2E4428F5FBD}" type="slidenum">
              <a:rPr kumimoji="0" lang="en-US" altLang="zh-TW">
                <a:solidFill>
                  <a:prstClr val="black"/>
                </a:solidFill>
              </a:rPr>
              <a:pPr/>
              <a:t>13</a:t>
            </a:fld>
            <a:endParaRPr kumimoji="0"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7537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TW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fld id="{B59A3528-FDA7-4788-A961-D2E4428F5FBD}" type="slidenum">
              <a:rPr kumimoji="0" lang="en-US" altLang="zh-TW">
                <a:solidFill>
                  <a:prstClr val="black"/>
                </a:solidFill>
              </a:rPr>
              <a:pPr/>
              <a:t>14</a:t>
            </a:fld>
            <a:endParaRPr kumimoji="0"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7537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TW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fld id="{B59A3528-FDA7-4788-A961-D2E4428F5FBD}" type="slidenum">
              <a:rPr kumimoji="0" lang="en-US" altLang="zh-TW">
                <a:solidFill>
                  <a:prstClr val="black"/>
                </a:solidFill>
              </a:rPr>
              <a:pPr/>
              <a:t>15</a:t>
            </a:fld>
            <a:endParaRPr kumimoji="0"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753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55680-4869-4DB7-B7CF-689CB8F01EBD}" type="datetimeFigureOut">
              <a:rPr lang="en-US"/>
              <a:pPr>
                <a:defRPr/>
              </a:pPr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E238CF-157D-4367-99B7-2943869256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31079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3EDE8-D3B3-4361-96A4-9777785B6259}" type="datetimeFigureOut">
              <a:rPr lang="en-US"/>
              <a:pPr>
                <a:defRPr/>
              </a:pPr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DCA924-9C84-47E3-98AA-518EEB20E02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34865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39172-A0B0-4626-9E84-B1FC20B7F549}" type="datetimeFigureOut">
              <a:rPr lang="en-US"/>
              <a:pPr>
                <a:defRPr/>
              </a:pPr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0C99-B6FA-4DDA-9791-A7F5961E2C6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3419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14A8D-45AB-46B2-BF7A-4AFA2DFF3764}" type="datetimeFigureOut">
              <a:rPr lang="en-US"/>
              <a:pPr>
                <a:defRPr/>
              </a:pPr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534E7-CE2C-4EDE-A413-E552E829F12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96316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DA338-26AE-4E43-9D86-2BD1924E8FAC}" type="datetimeFigureOut">
              <a:rPr lang="en-US"/>
              <a:pPr>
                <a:defRPr/>
              </a:pPr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93E83-0B69-4403-801E-065064323C7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0150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53C43-4D19-4FA5-9A54-2083FBAE4093}" type="datetimeFigureOut">
              <a:rPr lang="en-US"/>
              <a:pPr>
                <a:defRPr/>
              </a:pPr>
              <a:t>3/16/2026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DC0C3F-A4D7-4173-BCD5-212F6032341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84092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DDEC5-A542-496C-B75F-7C369404EA05}" type="datetimeFigureOut">
              <a:rPr lang="en-US"/>
              <a:pPr>
                <a:defRPr/>
              </a:pPr>
              <a:t>3/16/2026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5BE866-8040-4263-B4B9-428D6BCA0E4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14668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7C4DD-E5D7-4080-8C9D-9D72E2EE824C}" type="datetimeFigureOut">
              <a:rPr lang="en-US"/>
              <a:pPr>
                <a:defRPr/>
              </a:pPr>
              <a:t>3/16/2026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1233CC-A074-47D4-9488-850F148A17D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29954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16EA0-5DF1-4563-A4EF-1F0D14A65A27}" type="datetimeFigureOut">
              <a:rPr lang="en-US"/>
              <a:pPr>
                <a:defRPr/>
              </a:pPr>
              <a:t>3/16/2026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28CA39-AB88-4773-A28C-93F4B948114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77915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2479E-B228-4F3F-A7D1-EBFC21800946}" type="datetimeFigureOut">
              <a:rPr lang="en-US"/>
              <a:pPr>
                <a:defRPr/>
              </a:pPr>
              <a:t>3/16/2026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D1F929-DB07-4720-920F-A1F193098E5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85162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D311D-8207-4850-90E4-0C59DDEE6AAF}" type="datetimeFigureOut">
              <a:rPr lang="en-US"/>
              <a:pPr>
                <a:defRPr/>
              </a:pPr>
              <a:t>3/16/2026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9BB458-912E-445F-93AC-CBCA52FADC3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6822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4BE26C8-15C9-416E-8BFD-F3DE259BA195}" type="datetimeFigureOut">
              <a:rPr lang="en-US"/>
              <a:pPr>
                <a:defRPr/>
              </a:pPr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8C7BD01-1035-4178-8E9C-C44A33B4710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359735" y="838200"/>
            <a:ext cx="830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2032" y="399456"/>
            <a:ext cx="1020726" cy="309863"/>
          </a:xfrm>
          <a:prstGeom prst="rect">
            <a:avLst/>
          </a:prstGeom>
        </p:spPr>
      </p:pic>
      <p:sp>
        <p:nvSpPr>
          <p:cNvPr id="3" name="QuoNo"/>
          <p:cNvSpPr txBox="1"/>
          <p:nvPr/>
        </p:nvSpPr>
        <p:spPr>
          <a:xfrm>
            <a:off x="1271565" y="4899556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No. 000000</a:t>
            </a:r>
            <a:endParaRPr lang="en-US" sz="2400" dirty="0"/>
          </a:p>
        </p:txBody>
      </p:sp>
      <p:sp>
        <p:nvSpPr>
          <p:cNvPr id="9" name="CustName"/>
          <p:cNvSpPr txBox="1"/>
          <p:nvPr/>
        </p:nvSpPr>
        <p:spPr>
          <a:xfrm>
            <a:off x="1256325" y="2780327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Mest &amp; Products, Inc.</a:t>
            </a:r>
            <a:endParaRPr lang="en-US" sz="2400" dirty="0"/>
          </a:p>
        </p:txBody>
      </p:sp>
      <p:sp>
        <p:nvSpPr>
          <p:cNvPr id="10" name="MeetingDate"/>
          <p:cNvSpPr txBox="1"/>
          <p:nvPr/>
        </p:nvSpPr>
        <p:spPr>
          <a:xfrm>
            <a:off x="1241085" y="3887361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2026-03-16</a:t>
            </a:r>
            <a:endParaRPr 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979170" y="4538081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Quotation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3930" y="2508975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Customer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79170" y="3512098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Date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78A473-0990-6406-357C-0F86059427CC}"/>
              </a:ext>
            </a:extLst>
          </p:cNvPr>
          <p:cNvSpPr txBox="1"/>
          <p:nvPr/>
        </p:nvSpPr>
        <p:spPr>
          <a:xfrm>
            <a:off x="979170" y="1303850"/>
            <a:ext cx="75845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Sales Meeting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5" name="ItemNo"/>
          <p:cNvSpPr txBox="1">
            <a:spLocks noChangeArrowheads="1"/>
          </p:cNvSpPr>
          <p:nvPr/>
        </p:nvSpPr>
        <p:spPr bwMode="auto">
          <a:xfrm>
            <a:off x="5596139" y="1128390"/>
            <a:ext cx="317571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600"/>
              </a:spcBef>
            </a:pPr>
            <a:r>
              <a:rPr kumimoji="0" lang="en-CA" altLang="zh-TW" sz="16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0000011FS-134585</a:t>
            </a:r>
            <a:endParaRPr kumimoji="0" lang="en-CA" altLang="zh-TW" sz="16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379" name="Desc"/>
          <p:cNvSpPr txBox="1">
            <a:spLocks noChangeArrowheads="1"/>
          </p:cNvSpPr>
          <p:nvPr/>
        </p:nvSpPr>
        <p:spPr bwMode="auto">
          <a:xfrm>
            <a:off x="466058" y="1535639"/>
            <a:ext cx="3953541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1234567890123456789012345678901234567890123456789A123467890123456789012345678901234567890123456789B1234567890123456789012345678901234567890123456789C</a:t>
            </a:r>
            <a:endParaRPr lang="en-US" altLang="zh-TW" dirty="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66059" y="838200"/>
            <a:ext cx="830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412777"/>
            <a:ext cx="1020726" cy="309863"/>
          </a:xfrm>
          <a:prstGeom prst="rect">
            <a:avLst/>
          </a:prstGeom>
        </p:spPr>
      </p:pic>
      <p:graphicFrame>
        <p:nvGraphicFramePr>
          <p:cNvPr id="2" name="QuoteTabl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545663"/>
              </p:ext>
            </p:extLst>
          </p:nvPr>
        </p:nvGraphicFramePr>
        <p:xfrm>
          <a:off x="466059" y="5486400"/>
          <a:ext cx="819947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9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51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NT$0.46/pc FOB FUZHOU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Cube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G.W.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1.600 cu.ft.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17.00 kg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CustItemNo">
            <a:extLst>
              <a:ext uri="{FF2B5EF4-FFF2-40B4-BE49-F238E27FC236}">
                <a16:creationId xmlns:a16="http://schemas.microsoft.com/office/drawing/2014/main" id="{DDEDE947-DD3F-B93A-76AF-20BB520F7F45}"/>
              </a:ext>
            </a:extLst>
          </p:cNvPr>
          <p:cNvSpPr txBox="1"/>
          <p:nvPr/>
        </p:nvSpPr>
        <p:spPr>
          <a:xfrm>
            <a:off x="2382488" y="1121481"/>
            <a:ext cx="2189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5E8CC9-D71A-9F5D-3684-AC00E3CBAA22}"/>
              </a:ext>
            </a:extLst>
          </p:cNvPr>
          <p:cNvSpPr txBox="1"/>
          <p:nvPr/>
        </p:nvSpPr>
        <p:spPr>
          <a:xfrm>
            <a:off x="477488" y="1130935"/>
            <a:ext cx="2037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Customer Item No.: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D2C256-8810-039D-354A-1E6CD7496B86}"/>
              </a:ext>
            </a:extLst>
          </p:cNvPr>
          <p:cNvSpPr txBox="1"/>
          <p:nvPr/>
        </p:nvSpPr>
        <p:spPr>
          <a:xfrm>
            <a:off x="4572000" y="1130935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Item No.:</a:t>
            </a:r>
          </a:p>
        </p:txBody>
      </p:sp>
    </p:spTree>
    <p:extLst>
      <p:ext uri="{BB962C8B-B14F-4D97-AF65-F5344CB8AC3E}">
        <p14:creationId xmlns:p14="http://schemas.microsoft.com/office/powerpoint/2010/main" val="1751155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5" name="ItemNo"/>
          <p:cNvSpPr txBox="1">
            <a:spLocks noChangeArrowheads="1"/>
          </p:cNvSpPr>
          <p:nvPr/>
        </p:nvSpPr>
        <p:spPr bwMode="auto">
          <a:xfrm>
            <a:off x="5596139" y="1128390"/>
            <a:ext cx="317571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600"/>
              </a:spcBef>
            </a:pPr>
            <a:r>
              <a:rPr kumimoji="0" lang="en-CA" altLang="zh-TW" sz="16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11198-CK</a:t>
            </a:r>
            <a:endParaRPr kumimoji="0" lang="en-CA" altLang="zh-TW" sz="16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379" name="Desc"/>
          <p:cNvSpPr txBox="1">
            <a:spLocks noChangeArrowheads="1"/>
          </p:cNvSpPr>
          <p:nvPr/>
        </p:nvSpPr>
        <p:spPr bwMode="auto">
          <a:xfrm>
            <a:off x="466058" y="1535639"/>
            <a:ext cx="395354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FLOWER STALL CLOCK/8805</a:t>
            </a:r>
            <a:endParaRPr lang="en-US" altLang="zh-TW" dirty="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66059" y="838200"/>
            <a:ext cx="830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412777"/>
            <a:ext cx="1020726" cy="309863"/>
          </a:xfrm>
          <a:prstGeom prst="rect">
            <a:avLst/>
          </a:prstGeom>
        </p:spPr>
      </p:pic>
      <p:graphicFrame>
        <p:nvGraphicFramePr>
          <p:cNvPr id="2" name="QuoteTabl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73617"/>
              </p:ext>
            </p:extLst>
          </p:nvPr>
        </p:nvGraphicFramePr>
        <p:xfrm>
          <a:off x="466059" y="5486400"/>
          <a:ext cx="819947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9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51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NT$10.76/doz FOB Taiwan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Cube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G.W.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0.069 cu.ft.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14.10 kg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CustItemNo">
            <a:extLst>
              <a:ext uri="{FF2B5EF4-FFF2-40B4-BE49-F238E27FC236}">
                <a16:creationId xmlns:a16="http://schemas.microsoft.com/office/drawing/2014/main" id="{DDEDE947-DD3F-B93A-76AF-20BB520F7F45}"/>
              </a:ext>
            </a:extLst>
          </p:cNvPr>
          <p:cNvSpPr txBox="1"/>
          <p:nvPr/>
        </p:nvSpPr>
        <p:spPr>
          <a:xfrm>
            <a:off x="2382488" y="1121481"/>
            <a:ext cx="2189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5E8CC9-D71A-9F5D-3684-AC00E3CBAA22}"/>
              </a:ext>
            </a:extLst>
          </p:cNvPr>
          <p:cNvSpPr txBox="1"/>
          <p:nvPr/>
        </p:nvSpPr>
        <p:spPr>
          <a:xfrm>
            <a:off x="477488" y="1130935"/>
            <a:ext cx="2037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Customer Item No.: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D2C256-8810-039D-354A-1E6CD7496B86}"/>
              </a:ext>
            </a:extLst>
          </p:cNvPr>
          <p:cNvSpPr txBox="1"/>
          <p:nvPr/>
        </p:nvSpPr>
        <p:spPr>
          <a:xfrm>
            <a:off x="4572000" y="1130935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Item No.:</a:t>
            </a:r>
          </a:p>
        </p:txBody>
      </p:sp>
    </p:spTree>
    <p:extLst>
      <p:ext uri="{BB962C8B-B14F-4D97-AF65-F5344CB8AC3E}">
        <p14:creationId xmlns:p14="http://schemas.microsoft.com/office/powerpoint/2010/main" val="41053704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5" name="ItemNo"/>
          <p:cNvSpPr txBox="1">
            <a:spLocks noChangeArrowheads="1"/>
          </p:cNvSpPr>
          <p:nvPr/>
        </p:nvSpPr>
        <p:spPr bwMode="auto">
          <a:xfrm>
            <a:off x="5596139" y="1128390"/>
            <a:ext cx="317571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600"/>
              </a:spcBef>
            </a:pPr>
            <a:r>
              <a:rPr kumimoji="0" lang="en-CA" altLang="zh-TW" sz="16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TEST160411</a:t>
            </a:r>
            <a:endParaRPr kumimoji="0" lang="en-CA" altLang="zh-TW" sz="16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379" name="Desc"/>
          <p:cNvSpPr txBox="1">
            <a:spLocks noChangeArrowheads="1"/>
          </p:cNvSpPr>
          <p:nvPr/>
        </p:nvSpPr>
        <p:spPr bwMode="auto">
          <a:xfrm>
            <a:off x="466058" y="1535639"/>
            <a:ext cx="3953541" cy="189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Porcelain teapot</a:t>
            </a:r>
          </a:p>
          <a:p>
            <a:pPr>
              <a:spcBef>
                <a:spcPct val="50000"/>
              </a:spcBef>
            </a:pPr>
            <a:r>
              <a:rPr lang="en-US" altLang="zh-TW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4-1/2" high. Note: this pot is for decorate purpose only. Don't use it on an oven. The manufacturer shall not be held responsible for any misuse on the part of the user.</a:t>
            </a:r>
            <a:endParaRPr lang="en-US" altLang="zh-TW" dirty="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66059" y="838200"/>
            <a:ext cx="830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412777"/>
            <a:ext cx="1020726" cy="309863"/>
          </a:xfrm>
          <a:prstGeom prst="rect">
            <a:avLst/>
          </a:prstGeom>
        </p:spPr>
      </p:pic>
      <p:graphicFrame>
        <p:nvGraphicFramePr>
          <p:cNvPr id="2" name="QuoteTabl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541547"/>
              </p:ext>
            </p:extLst>
          </p:nvPr>
        </p:nvGraphicFramePr>
        <p:xfrm>
          <a:off x="466059" y="5486400"/>
          <a:ext cx="819947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9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51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NT$1.61/pc C&amp;F CHASKA, MN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Cube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G.W.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40' Container: 1,344 pc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1.000 cu.ft.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6.80 kg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CustItemNo">
            <a:extLst>
              <a:ext uri="{FF2B5EF4-FFF2-40B4-BE49-F238E27FC236}">
                <a16:creationId xmlns:a16="http://schemas.microsoft.com/office/drawing/2014/main" id="{DDEDE947-DD3F-B93A-76AF-20BB520F7F45}"/>
              </a:ext>
            </a:extLst>
          </p:cNvPr>
          <p:cNvSpPr txBox="1"/>
          <p:nvPr/>
        </p:nvSpPr>
        <p:spPr>
          <a:xfrm>
            <a:off x="2382488" y="1121481"/>
            <a:ext cx="2189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5E8CC9-D71A-9F5D-3684-AC00E3CBAA22}"/>
              </a:ext>
            </a:extLst>
          </p:cNvPr>
          <p:cNvSpPr txBox="1"/>
          <p:nvPr/>
        </p:nvSpPr>
        <p:spPr>
          <a:xfrm>
            <a:off x="477488" y="1130935"/>
            <a:ext cx="2037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Customer Item No.: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D2C256-8810-039D-354A-1E6CD7496B86}"/>
              </a:ext>
            </a:extLst>
          </p:cNvPr>
          <p:cNvSpPr txBox="1"/>
          <p:nvPr/>
        </p:nvSpPr>
        <p:spPr>
          <a:xfrm>
            <a:off x="4572000" y="1130935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Item No.: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0FE83BB-0918-37BE-AAE6-17D8866C28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536700"/>
            <a:ext cx="4000500" cy="3125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988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5" name="ItemNo"/>
          <p:cNvSpPr txBox="1">
            <a:spLocks noChangeArrowheads="1"/>
          </p:cNvSpPr>
          <p:nvPr/>
        </p:nvSpPr>
        <p:spPr bwMode="auto">
          <a:xfrm>
            <a:off x="5596139" y="1128390"/>
            <a:ext cx="317571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600"/>
              </a:spcBef>
            </a:pPr>
            <a:r>
              <a:rPr kumimoji="0" lang="en-CA" altLang="zh-TW" sz="16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000000046</a:t>
            </a:r>
            <a:endParaRPr kumimoji="0" lang="en-CA" altLang="zh-TW" sz="16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379" name="Desc"/>
          <p:cNvSpPr txBox="1">
            <a:spLocks noChangeArrowheads="1"/>
          </p:cNvSpPr>
          <p:nvPr/>
        </p:nvSpPr>
        <p:spPr bwMode="auto">
          <a:xfrm>
            <a:off x="466058" y="1535639"/>
            <a:ext cx="3953541" cy="189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Porcelain teapot</a:t>
            </a:r>
          </a:p>
          <a:p>
            <a:pPr>
              <a:spcBef>
                <a:spcPct val="50000"/>
              </a:spcBef>
            </a:pPr>
            <a:r>
              <a:rPr lang="en-US" altLang="zh-TW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4-1/2" high. Note: this pot is for decorate purpose only. Don't use it on an oven. The manufacturer shall not be held responsible for any misuse on the part of the user.</a:t>
            </a:r>
            <a:endParaRPr lang="en-US" altLang="zh-TW" dirty="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66059" y="838200"/>
            <a:ext cx="830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412777"/>
            <a:ext cx="1020726" cy="309863"/>
          </a:xfrm>
          <a:prstGeom prst="rect">
            <a:avLst/>
          </a:prstGeom>
        </p:spPr>
      </p:pic>
      <p:graphicFrame>
        <p:nvGraphicFramePr>
          <p:cNvPr id="2" name="QuoteTabl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527627"/>
              </p:ext>
            </p:extLst>
          </p:nvPr>
        </p:nvGraphicFramePr>
        <p:xfrm>
          <a:off x="466059" y="5486400"/>
          <a:ext cx="819947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9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51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NT$57.47/pc FOB 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Cube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G.W.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40' Container: 14,160 pc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1.340 cu.ft.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4.50 kg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CustItemNo">
            <a:extLst>
              <a:ext uri="{FF2B5EF4-FFF2-40B4-BE49-F238E27FC236}">
                <a16:creationId xmlns:a16="http://schemas.microsoft.com/office/drawing/2014/main" id="{DDEDE947-DD3F-B93A-76AF-20BB520F7F45}"/>
              </a:ext>
            </a:extLst>
          </p:cNvPr>
          <p:cNvSpPr txBox="1"/>
          <p:nvPr/>
        </p:nvSpPr>
        <p:spPr>
          <a:xfrm>
            <a:off x="2382488" y="1121481"/>
            <a:ext cx="21895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000000046A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5E8CC9-D71A-9F5D-3684-AC00E3CBAA22}"/>
              </a:ext>
            </a:extLst>
          </p:cNvPr>
          <p:cNvSpPr txBox="1"/>
          <p:nvPr/>
        </p:nvSpPr>
        <p:spPr>
          <a:xfrm>
            <a:off x="477488" y="1130935"/>
            <a:ext cx="2037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Customer Item No.: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D2C256-8810-039D-354A-1E6CD7496B86}"/>
              </a:ext>
            </a:extLst>
          </p:cNvPr>
          <p:cNvSpPr txBox="1"/>
          <p:nvPr/>
        </p:nvSpPr>
        <p:spPr>
          <a:xfrm>
            <a:off x="4572000" y="1130935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Item No.: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B50CF0C-79D2-5E9D-443F-DD4D4523E8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536700"/>
            <a:ext cx="4000500" cy="3125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0482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5" name="ItemNo"/>
          <p:cNvSpPr txBox="1">
            <a:spLocks noChangeArrowheads="1"/>
          </p:cNvSpPr>
          <p:nvPr/>
        </p:nvSpPr>
        <p:spPr bwMode="auto">
          <a:xfrm>
            <a:off x="5596139" y="1128390"/>
            <a:ext cx="317571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600"/>
              </a:spcBef>
            </a:pPr>
            <a:r>
              <a:rPr kumimoji="0" lang="en-CA" altLang="zh-TW" sz="16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970001011</a:t>
            </a:r>
            <a:endParaRPr kumimoji="0" lang="en-CA" altLang="zh-TW" sz="16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379" name="Desc"/>
          <p:cNvSpPr txBox="1">
            <a:spLocks noChangeArrowheads="1"/>
          </p:cNvSpPr>
          <p:nvPr/>
        </p:nvSpPr>
        <p:spPr bwMode="auto">
          <a:xfrm>
            <a:off x="466058" y="1535639"/>
            <a:ext cx="395354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fjhk hjlk'ip;igfjmhg ghljkl jlk; fjhlk;lk; hlk;l gfkjl gkj;gkjk</a:t>
            </a:r>
            <a:endParaRPr lang="en-US" altLang="zh-TW" dirty="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66059" y="838200"/>
            <a:ext cx="830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412777"/>
            <a:ext cx="1020726" cy="309863"/>
          </a:xfrm>
          <a:prstGeom prst="rect">
            <a:avLst/>
          </a:prstGeom>
        </p:spPr>
      </p:pic>
      <p:graphicFrame>
        <p:nvGraphicFramePr>
          <p:cNvPr id="2" name="QuoteTabl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3090910"/>
              </p:ext>
            </p:extLst>
          </p:nvPr>
        </p:nvGraphicFramePr>
        <p:xfrm>
          <a:off x="466059" y="5486400"/>
          <a:ext cx="819947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9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51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NT$0.17/pc FOB YANTIAN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Cube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G.W.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0.210 cu.ft.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0.00 kg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CustItemNo">
            <a:extLst>
              <a:ext uri="{FF2B5EF4-FFF2-40B4-BE49-F238E27FC236}">
                <a16:creationId xmlns:a16="http://schemas.microsoft.com/office/drawing/2014/main" id="{DDEDE947-DD3F-B93A-76AF-20BB520F7F45}"/>
              </a:ext>
            </a:extLst>
          </p:cNvPr>
          <p:cNvSpPr txBox="1"/>
          <p:nvPr/>
        </p:nvSpPr>
        <p:spPr>
          <a:xfrm>
            <a:off x="2382488" y="1121481"/>
            <a:ext cx="21895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0000002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5E8CC9-D71A-9F5D-3684-AC00E3CBAA22}"/>
              </a:ext>
            </a:extLst>
          </p:cNvPr>
          <p:cNvSpPr txBox="1"/>
          <p:nvPr/>
        </p:nvSpPr>
        <p:spPr>
          <a:xfrm>
            <a:off x="477488" y="1130935"/>
            <a:ext cx="2037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Customer Item No.: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D2C256-8810-039D-354A-1E6CD7496B86}"/>
              </a:ext>
            </a:extLst>
          </p:cNvPr>
          <p:cNvSpPr txBox="1"/>
          <p:nvPr/>
        </p:nvSpPr>
        <p:spPr>
          <a:xfrm>
            <a:off x="4572000" y="1130935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Item No.:</a:t>
            </a:r>
          </a:p>
        </p:txBody>
      </p:sp>
    </p:spTree>
    <p:extLst>
      <p:ext uri="{BB962C8B-B14F-4D97-AF65-F5344CB8AC3E}">
        <p14:creationId xmlns:p14="http://schemas.microsoft.com/office/powerpoint/2010/main" val="42261639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5" name="ItemNo"/>
          <p:cNvSpPr txBox="1">
            <a:spLocks noChangeArrowheads="1"/>
          </p:cNvSpPr>
          <p:nvPr/>
        </p:nvSpPr>
        <p:spPr bwMode="auto">
          <a:xfrm>
            <a:off x="5596139" y="1128390"/>
            <a:ext cx="317571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600"/>
              </a:spcBef>
            </a:pPr>
            <a:r>
              <a:rPr kumimoji="0" lang="en-CA" altLang="zh-TW" sz="16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000000012345a</a:t>
            </a:r>
            <a:endParaRPr kumimoji="0" lang="en-CA" altLang="zh-TW" sz="16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379" name="Desc"/>
          <p:cNvSpPr txBox="1">
            <a:spLocks noChangeArrowheads="1"/>
          </p:cNvSpPr>
          <p:nvPr/>
        </p:nvSpPr>
        <p:spPr bwMode="auto">
          <a:xfrm>
            <a:off x="466058" y="1535639"/>
            <a:ext cx="3953541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Porcelain teapot, 4-1/2" high. 111</a:t>
            </a:r>
          </a:p>
          <a:p>
            <a:pPr>
              <a:spcBef>
                <a:spcPct val="50000"/>
              </a:spcBef>
            </a:pPr>
            <a:r>
              <a:rPr lang="en-US" altLang="zh-TW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Each in a white box.</a:t>
            </a:r>
            <a:endParaRPr lang="en-US" altLang="zh-TW" dirty="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66059" y="838200"/>
            <a:ext cx="830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412777"/>
            <a:ext cx="1020726" cy="309863"/>
          </a:xfrm>
          <a:prstGeom prst="rect">
            <a:avLst/>
          </a:prstGeom>
        </p:spPr>
      </p:pic>
      <p:graphicFrame>
        <p:nvGraphicFramePr>
          <p:cNvPr id="2" name="QuoteTabl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940377"/>
              </p:ext>
            </p:extLst>
          </p:nvPr>
        </p:nvGraphicFramePr>
        <p:xfrm>
          <a:off x="466059" y="5486400"/>
          <a:ext cx="819947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9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51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NT$30.75/pc FOB 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Cube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G.W.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1.200 cu.ft.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7.20 kg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CustItemNo">
            <a:extLst>
              <a:ext uri="{FF2B5EF4-FFF2-40B4-BE49-F238E27FC236}">
                <a16:creationId xmlns:a16="http://schemas.microsoft.com/office/drawing/2014/main" id="{DDEDE947-DD3F-B93A-76AF-20BB520F7F45}"/>
              </a:ext>
            </a:extLst>
          </p:cNvPr>
          <p:cNvSpPr txBox="1"/>
          <p:nvPr/>
        </p:nvSpPr>
        <p:spPr>
          <a:xfrm>
            <a:off x="2382488" y="1121481"/>
            <a:ext cx="21895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001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5E8CC9-D71A-9F5D-3684-AC00E3CBAA22}"/>
              </a:ext>
            </a:extLst>
          </p:cNvPr>
          <p:cNvSpPr txBox="1"/>
          <p:nvPr/>
        </p:nvSpPr>
        <p:spPr>
          <a:xfrm>
            <a:off x="477488" y="1130935"/>
            <a:ext cx="2037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Customer Item No.: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D2C256-8810-039D-354A-1E6CD7496B86}"/>
              </a:ext>
            </a:extLst>
          </p:cNvPr>
          <p:cNvSpPr txBox="1"/>
          <p:nvPr/>
        </p:nvSpPr>
        <p:spPr>
          <a:xfrm>
            <a:off x="4572000" y="1130935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Item No.:</a:t>
            </a:r>
          </a:p>
        </p:txBody>
      </p:sp>
    </p:spTree>
    <p:extLst>
      <p:ext uri="{BB962C8B-B14F-4D97-AF65-F5344CB8AC3E}">
        <p14:creationId xmlns:p14="http://schemas.microsoft.com/office/powerpoint/2010/main" val="2804846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5" name="ItemNo"/>
          <p:cNvSpPr txBox="1">
            <a:spLocks noChangeArrowheads="1"/>
          </p:cNvSpPr>
          <p:nvPr/>
        </p:nvSpPr>
        <p:spPr bwMode="auto">
          <a:xfrm>
            <a:off x="5596139" y="1128390"/>
            <a:ext cx="317571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600"/>
              </a:spcBef>
            </a:pPr>
            <a:r>
              <a:rPr kumimoji="0" lang="en-CA" altLang="zh-TW" sz="16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000000047B</a:t>
            </a:r>
            <a:endParaRPr kumimoji="0" lang="en-CA" altLang="zh-TW" sz="16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379" name="Desc"/>
          <p:cNvSpPr txBox="1">
            <a:spLocks noChangeArrowheads="1"/>
          </p:cNvSpPr>
          <p:nvPr/>
        </p:nvSpPr>
        <p:spPr bwMode="auto">
          <a:xfrm>
            <a:off x="466058" y="1535639"/>
            <a:ext cx="3953541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Porcelain teapot, 4-1/2" high. </a:t>
            </a:r>
          </a:p>
          <a:p>
            <a:pPr>
              <a:spcBef>
                <a:spcPct val="50000"/>
              </a:spcBef>
            </a:pPr>
            <a:r>
              <a:rPr lang="en-US" altLang="zh-TW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Each in a white box.</a:t>
            </a:r>
          </a:p>
          <a:p>
            <a:pPr>
              <a:spcBef>
                <a:spcPct val="50000"/>
              </a:spcBef>
            </a:pPr>
            <a:r>
              <a:rPr lang="en-US" altLang="zh-TW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Note: this pot is for decorative purpose only. Don't use it on an oven. The manufacturer shall not be held responsible for any misuse on the part of the user.</a:t>
            </a:r>
            <a:endParaRPr lang="en-US" altLang="zh-TW" dirty="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66059" y="838200"/>
            <a:ext cx="830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412777"/>
            <a:ext cx="1020726" cy="309863"/>
          </a:xfrm>
          <a:prstGeom prst="rect">
            <a:avLst/>
          </a:prstGeom>
        </p:spPr>
      </p:pic>
      <p:graphicFrame>
        <p:nvGraphicFramePr>
          <p:cNvPr id="2" name="QuoteTabl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2643"/>
              </p:ext>
            </p:extLst>
          </p:nvPr>
        </p:nvGraphicFramePr>
        <p:xfrm>
          <a:off x="466059" y="5486400"/>
          <a:ext cx="819947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9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51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NT$26.42/pc FOB CHASKA, MN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Cube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G.W.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40' Container: 151,968 pc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0.100 cu.ft.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7.00 kg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CustItemNo">
            <a:extLst>
              <a:ext uri="{FF2B5EF4-FFF2-40B4-BE49-F238E27FC236}">
                <a16:creationId xmlns:a16="http://schemas.microsoft.com/office/drawing/2014/main" id="{DDEDE947-DD3F-B93A-76AF-20BB520F7F45}"/>
              </a:ext>
            </a:extLst>
          </p:cNvPr>
          <p:cNvSpPr txBox="1"/>
          <p:nvPr/>
        </p:nvSpPr>
        <p:spPr>
          <a:xfrm>
            <a:off x="2382488" y="1121481"/>
            <a:ext cx="21895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13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5E8CC9-D71A-9F5D-3684-AC00E3CBAA22}"/>
              </a:ext>
            </a:extLst>
          </p:cNvPr>
          <p:cNvSpPr txBox="1"/>
          <p:nvPr/>
        </p:nvSpPr>
        <p:spPr>
          <a:xfrm>
            <a:off x="477488" y="1130935"/>
            <a:ext cx="2037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Customer Item No.: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D2C256-8810-039D-354A-1E6CD7496B86}"/>
              </a:ext>
            </a:extLst>
          </p:cNvPr>
          <p:cNvSpPr txBox="1"/>
          <p:nvPr/>
        </p:nvSpPr>
        <p:spPr>
          <a:xfrm>
            <a:off x="4572000" y="1130935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Item No.:</a:t>
            </a:r>
          </a:p>
        </p:txBody>
      </p:sp>
    </p:spTree>
    <p:extLst>
      <p:ext uri="{BB962C8B-B14F-4D97-AF65-F5344CB8AC3E}">
        <p14:creationId xmlns:p14="http://schemas.microsoft.com/office/powerpoint/2010/main" val="23341269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5" name="ItemNo"/>
          <p:cNvSpPr txBox="1">
            <a:spLocks noChangeArrowheads="1"/>
          </p:cNvSpPr>
          <p:nvPr/>
        </p:nvSpPr>
        <p:spPr bwMode="auto">
          <a:xfrm>
            <a:off x="5596139" y="1128390"/>
            <a:ext cx="317571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600"/>
              </a:spcBef>
            </a:pPr>
            <a:r>
              <a:rPr kumimoji="0" lang="en-CA" altLang="zh-TW" sz="16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000000060</a:t>
            </a:r>
            <a:endParaRPr kumimoji="0" lang="en-CA" altLang="zh-TW" sz="16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379" name="Desc"/>
          <p:cNvSpPr txBox="1">
            <a:spLocks noChangeArrowheads="1"/>
          </p:cNvSpPr>
          <p:nvPr/>
        </p:nvSpPr>
        <p:spPr bwMode="auto">
          <a:xfrm>
            <a:off x="466058" y="1535639"/>
            <a:ext cx="3953541" cy="3277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1.5" X 2.0" Yellow</a:t>
            </a:r>
          </a:p>
          <a:p>
            <a:pPr>
              <a:spcBef>
                <a:spcPct val="50000"/>
              </a:spcBef>
            </a:pPr>
            <a:r>
              <a:rPr lang="en-US" altLang="zh-TW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SILVERPLATED OBLONG TRAY WITH GOLD HANDLE. SIZE: 420 X 305 MM (16-1/2 X       12") BY COLOR BOX PACKING</a:t>
            </a:r>
          </a:p>
          <a:p>
            <a:pPr>
              <a:spcBef>
                <a:spcPct val="50000"/>
              </a:spcBef>
            </a:pPr>
            <a:r>
              <a:rPr lang="en-US" altLang="zh-TW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1.5" X 2.0" YELLOW</a:t>
            </a:r>
          </a:p>
          <a:p>
            <a:pPr>
              <a:spcBef>
                <a:spcPct val="50000"/>
              </a:spcBef>
            </a:pPr>
            <a:r>
              <a:rPr lang="en-US" altLang="zh-TW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SILVERPLATED OBLONG TRAY WITH GOLD HANDLE. SIZE: 420 X 305 MM (16-1/2 X       12") BY COLOR BOX PACKING</a:t>
            </a:r>
            <a:endParaRPr lang="en-US" altLang="zh-TW" dirty="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66059" y="838200"/>
            <a:ext cx="830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412777"/>
            <a:ext cx="1020726" cy="309863"/>
          </a:xfrm>
          <a:prstGeom prst="rect">
            <a:avLst/>
          </a:prstGeom>
        </p:spPr>
      </p:pic>
      <p:graphicFrame>
        <p:nvGraphicFramePr>
          <p:cNvPr id="2" name="QuoteTabl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488668"/>
              </p:ext>
            </p:extLst>
          </p:nvPr>
        </p:nvGraphicFramePr>
        <p:xfrm>
          <a:off x="466059" y="5486400"/>
          <a:ext cx="819947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9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51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NT$165.04/doz FOB FUZHOU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Cube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G.W.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40' Container: 21,830 doz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15.0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0.000 cu.ft.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7.00 kg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CustItemNo">
            <a:extLst>
              <a:ext uri="{FF2B5EF4-FFF2-40B4-BE49-F238E27FC236}">
                <a16:creationId xmlns:a16="http://schemas.microsoft.com/office/drawing/2014/main" id="{DDEDE947-DD3F-B93A-76AF-20BB520F7F45}"/>
              </a:ext>
            </a:extLst>
          </p:cNvPr>
          <p:cNvSpPr txBox="1"/>
          <p:nvPr/>
        </p:nvSpPr>
        <p:spPr>
          <a:xfrm>
            <a:off x="2382488" y="1121481"/>
            <a:ext cx="21895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C0323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5E8CC9-D71A-9F5D-3684-AC00E3CBAA22}"/>
              </a:ext>
            </a:extLst>
          </p:cNvPr>
          <p:cNvSpPr txBox="1"/>
          <p:nvPr/>
        </p:nvSpPr>
        <p:spPr>
          <a:xfrm>
            <a:off x="477488" y="1130935"/>
            <a:ext cx="2037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Customer Item No.: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D2C256-8810-039D-354A-1E6CD7496B86}"/>
              </a:ext>
            </a:extLst>
          </p:cNvPr>
          <p:cNvSpPr txBox="1"/>
          <p:nvPr/>
        </p:nvSpPr>
        <p:spPr>
          <a:xfrm>
            <a:off x="4572000" y="1130935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Item No.:</a:t>
            </a:r>
          </a:p>
        </p:txBody>
      </p:sp>
    </p:spTree>
    <p:extLst>
      <p:ext uri="{BB962C8B-B14F-4D97-AF65-F5344CB8AC3E}">
        <p14:creationId xmlns:p14="http://schemas.microsoft.com/office/powerpoint/2010/main" val="2336753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5425D-63C7-807E-0F04-BB2A51BF8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5333999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Sales &amp; Shipments, Last 3 Years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D5AC9DA-062A-83B0-96F5-1509DD6D97DA}"/>
              </a:ext>
            </a:extLst>
          </p:cNvPr>
          <p:cNvCxnSpPr/>
          <p:nvPr/>
        </p:nvCxnSpPr>
        <p:spPr>
          <a:xfrm>
            <a:off x="359735" y="838200"/>
            <a:ext cx="830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Logo">
            <a:extLst>
              <a:ext uri="{FF2B5EF4-FFF2-40B4-BE49-F238E27FC236}">
                <a16:creationId xmlns:a16="http://schemas.microsoft.com/office/drawing/2014/main" id="{150A3953-C102-13F8-BF45-68FC14282A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2032" y="399456"/>
            <a:ext cx="1020726" cy="309863"/>
          </a:xfrm>
          <a:prstGeom prst="rect">
            <a:avLst/>
          </a:prstGeom>
        </p:spPr>
      </p:pic>
      <p:graphicFrame>
        <p:nvGraphicFramePr>
          <p:cNvPr id="8" name="SalesShipmentChart">
            <a:extLst>
              <a:ext uri="{FF2B5EF4-FFF2-40B4-BE49-F238E27FC236}">
                <a16:creationId xmlns:a16="http://schemas.microsoft.com/office/drawing/2014/main" id="{6BF66E7D-19A8-1BD6-F614-CC24EE7FB2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1361056"/>
              </p:ext>
            </p:extLst>
          </p:nvPr>
        </p:nvGraphicFramePr>
        <p:xfrm>
          <a:off x="557855" y="1828800"/>
          <a:ext cx="78486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SalesLegend">
            <a:extLst>
              <a:ext uri="{FF2B5EF4-FFF2-40B4-BE49-F238E27FC236}">
                <a16:creationId xmlns:a16="http://schemas.microsoft.com/office/drawing/2014/main" id="{FBB6899F-7B97-E022-6A4F-733999C335E8}"/>
              </a:ext>
            </a:extLst>
          </p:cNvPr>
          <p:cNvSpPr txBox="1"/>
          <p:nvPr/>
        </p:nvSpPr>
        <p:spPr>
          <a:xfrm>
            <a:off x="639549" y="5486399"/>
            <a:ext cx="36602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Sales:
2022-01-01~2022-12-31: US$0
2023-01-01~2023-12-31: US$11,172 (∞)
2024-01-01~2024-12-31: US$36,000 (222.2%)</a:t>
            </a:r>
            <a:endParaRPr lang="en-US" sz="1200" dirty="0"/>
          </a:p>
        </p:txBody>
      </p:sp>
      <p:sp>
        <p:nvSpPr>
          <p:cNvPr id="10" name="ShipmentLegend">
            <a:extLst>
              <a:ext uri="{FF2B5EF4-FFF2-40B4-BE49-F238E27FC236}">
                <a16:creationId xmlns:a16="http://schemas.microsoft.com/office/drawing/2014/main" id="{737B2382-4078-88CC-0D07-DC3FE3AEB659}"/>
              </a:ext>
            </a:extLst>
          </p:cNvPr>
          <p:cNvSpPr txBox="1"/>
          <p:nvPr/>
        </p:nvSpPr>
        <p:spPr>
          <a:xfrm>
            <a:off x="4482155" y="5486400"/>
            <a:ext cx="36602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Shipments:
2022-01-01~2022-12-31: US$0
2023-01-01~2023-12-31: US$7,793 (∞)
2024-01-01~2024-12-31: US$2,000 (-74.3%)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000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DAD130B-38F8-401E-28CC-000EEFB96027}"/>
              </a:ext>
            </a:extLst>
          </p:cNvPr>
          <p:cNvSpPr txBox="1"/>
          <p:nvPr/>
        </p:nvSpPr>
        <p:spPr>
          <a:xfrm>
            <a:off x="2209800" y="2895600"/>
            <a:ext cx="480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Ranked Items</a:t>
            </a:r>
            <a:b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Sold in the Last Year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8D4B00A-CC4F-1206-8194-338A1179ABA8}"/>
              </a:ext>
            </a:extLst>
          </p:cNvPr>
          <p:cNvCxnSpPr/>
          <p:nvPr/>
        </p:nvCxnSpPr>
        <p:spPr>
          <a:xfrm>
            <a:off x="359735" y="838200"/>
            <a:ext cx="830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Logo">
            <a:extLst>
              <a:ext uri="{FF2B5EF4-FFF2-40B4-BE49-F238E27FC236}">
                <a16:creationId xmlns:a16="http://schemas.microsoft.com/office/drawing/2014/main" id="{D00B1A2A-A047-88B5-41B3-2DAB056626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2032" y="399456"/>
            <a:ext cx="1020726" cy="309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811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C833D-1A86-2FDA-F510-32403C283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920" y="967082"/>
            <a:ext cx="8229600" cy="5159081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1F6BB1F-4AD1-9461-8753-9FA72712B8A6}"/>
              </a:ext>
            </a:extLst>
          </p:cNvPr>
          <p:cNvCxnSpPr/>
          <p:nvPr/>
        </p:nvCxnSpPr>
        <p:spPr>
          <a:xfrm>
            <a:off x="359735" y="838200"/>
            <a:ext cx="830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Logo">
            <a:extLst>
              <a:ext uri="{FF2B5EF4-FFF2-40B4-BE49-F238E27FC236}">
                <a16:creationId xmlns:a16="http://schemas.microsoft.com/office/drawing/2014/main" id="{046A4C26-6E2D-433F-10A3-0F66A88B9E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2032" y="399456"/>
            <a:ext cx="1020726" cy="30986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C1E4ADB-FDC5-D58F-1C6F-028A874A3537}"/>
              </a:ext>
            </a:extLst>
          </p:cNvPr>
          <p:cNvSpPr txBox="1"/>
          <p:nvPr/>
        </p:nvSpPr>
        <p:spPr>
          <a:xfrm>
            <a:off x="544613" y="2022991"/>
            <a:ext cx="979386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Amount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B85010D-F28A-FBA9-C832-11FBFC83CB4E}"/>
              </a:ext>
            </a:extLst>
          </p:cNvPr>
          <p:cNvSpPr txBox="1"/>
          <p:nvPr/>
        </p:nvSpPr>
        <p:spPr>
          <a:xfrm>
            <a:off x="4825093" y="2022991"/>
            <a:ext cx="1021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Quantity: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220DA4C-CFF8-8E5A-A2D9-4D159CBB61B3}"/>
              </a:ext>
            </a:extLst>
          </p:cNvPr>
          <p:cNvSpPr txBox="1"/>
          <p:nvPr/>
        </p:nvSpPr>
        <p:spPr>
          <a:xfrm>
            <a:off x="544016" y="1572994"/>
            <a:ext cx="2122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Customer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Item No.: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A674021-7E33-1485-8A0B-7B86AEF1912E}"/>
              </a:ext>
            </a:extLst>
          </p:cNvPr>
          <p:cNvSpPr txBox="1"/>
          <p:nvPr/>
        </p:nvSpPr>
        <p:spPr>
          <a:xfrm>
            <a:off x="4806043" y="1565374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Our Item No.: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60A3F34-AD8F-78AA-4915-E4AFE374385E}"/>
              </a:ext>
            </a:extLst>
          </p:cNvPr>
          <p:cNvSpPr txBox="1"/>
          <p:nvPr/>
        </p:nvSpPr>
        <p:spPr>
          <a:xfrm>
            <a:off x="544016" y="1177409"/>
            <a:ext cx="7513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Rank:</a:t>
            </a:r>
          </a:p>
        </p:txBody>
      </p:sp>
      <p:sp>
        <p:nvSpPr>
          <p:cNvPr id="2" name="Rank">
            <a:extLst>
              <a:ext uri="{FF2B5EF4-FFF2-40B4-BE49-F238E27FC236}">
                <a16:creationId xmlns:a16="http://schemas.microsoft.com/office/drawing/2014/main" id="{46DFC3D0-D22B-F58A-303A-5BE39FAF0366}"/>
              </a:ext>
            </a:extLst>
          </p:cNvPr>
          <p:cNvSpPr txBox="1"/>
          <p:nvPr/>
        </p:nvSpPr>
        <p:spPr>
          <a:xfrm>
            <a:off x="1295400" y="1177409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  <a:endParaRPr lang="en-US" sz="1600" dirty="0"/>
          </a:p>
        </p:txBody>
      </p:sp>
      <p:sp>
        <p:nvSpPr>
          <p:cNvPr id="6" name="CustItemNo">
            <a:extLst>
              <a:ext uri="{FF2B5EF4-FFF2-40B4-BE49-F238E27FC236}">
                <a16:creationId xmlns:a16="http://schemas.microsoft.com/office/drawing/2014/main" id="{13C83F3F-B9D4-7289-9E48-074E9B3B6A62}"/>
              </a:ext>
            </a:extLst>
          </p:cNvPr>
          <p:cNvSpPr txBox="1"/>
          <p:nvPr/>
        </p:nvSpPr>
        <p:spPr>
          <a:xfrm>
            <a:off x="2551044" y="1581057"/>
            <a:ext cx="2122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/>
          </a:p>
        </p:txBody>
      </p:sp>
      <p:sp>
        <p:nvSpPr>
          <p:cNvPr id="7" name="ItemNo">
            <a:extLst>
              <a:ext uri="{FF2B5EF4-FFF2-40B4-BE49-F238E27FC236}">
                <a16:creationId xmlns:a16="http://schemas.microsoft.com/office/drawing/2014/main" id="{67D760C5-363E-119E-67C8-6E56399D3C84}"/>
              </a:ext>
            </a:extLst>
          </p:cNvPr>
          <p:cNvSpPr txBox="1"/>
          <p:nvPr/>
        </p:nvSpPr>
        <p:spPr>
          <a:xfrm>
            <a:off x="6406243" y="1572994"/>
            <a:ext cx="2259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000000046</a:t>
            </a:r>
            <a:endParaRPr lang="en-US" dirty="0"/>
          </a:p>
        </p:txBody>
      </p:sp>
      <p:sp>
        <p:nvSpPr>
          <p:cNvPr id="8" name="Amt">
            <a:extLst>
              <a:ext uri="{FF2B5EF4-FFF2-40B4-BE49-F238E27FC236}">
                <a16:creationId xmlns:a16="http://schemas.microsoft.com/office/drawing/2014/main" id="{EC10169C-FBB1-580C-A26D-D988BBFABEA0}"/>
              </a:ext>
            </a:extLst>
          </p:cNvPr>
          <p:cNvSpPr txBox="1"/>
          <p:nvPr/>
        </p:nvSpPr>
        <p:spPr>
          <a:xfrm>
            <a:off x="1523998" y="2036594"/>
            <a:ext cx="30480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US$72,000</a:t>
            </a:r>
            <a:endParaRPr lang="en-US" sz="1600" dirty="0"/>
          </a:p>
        </p:txBody>
      </p:sp>
      <p:sp>
        <p:nvSpPr>
          <p:cNvPr id="10" name="Qty">
            <a:extLst>
              <a:ext uri="{FF2B5EF4-FFF2-40B4-BE49-F238E27FC236}">
                <a16:creationId xmlns:a16="http://schemas.microsoft.com/office/drawing/2014/main" id="{BEBEB730-9CC5-1BC8-B4DD-AE7C8A5A0FFA}"/>
              </a:ext>
            </a:extLst>
          </p:cNvPr>
          <p:cNvSpPr txBox="1"/>
          <p:nvPr/>
        </p:nvSpPr>
        <p:spPr>
          <a:xfrm>
            <a:off x="5846171" y="2036594"/>
            <a:ext cx="28193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3,600 pc</a:t>
            </a:r>
            <a:endParaRPr lang="en-US" sz="1600" dirty="0"/>
          </a:p>
        </p:txBody>
      </p:sp>
      <p:sp>
        <p:nvSpPr>
          <p:cNvPr id="11" name="Desc">
            <a:extLst>
              <a:ext uri="{FF2B5EF4-FFF2-40B4-BE49-F238E27FC236}">
                <a16:creationId xmlns:a16="http://schemas.microsoft.com/office/drawing/2014/main" id="{D403E18B-F6CC-B40D-374F-B89C4810A6D1}"/>
              </a:ext>
            </a:extLst>
          </p:cNvPr>
          <p:cNvSpPr txBox="1"/>
          <p:nvPr/>
        </p:nvSpPr>
        <p:spPr>
          <a:xfrm>
            <a:off x="4825093" y="2564803"/>
            <a:ext cx="384044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Porcelain teapot</a:t>
            </a:r>
          </a:p>
          <a:p>
            <a:r>
              <a:rPr lang="en-US"/>
              <a:t>4-1/2" high. Note: this pot is for decorate purpose only. Don't use it on an oven. The manufacturer shall not be held responsible for any misuse on the part of the user.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C833D-1A86-2FDA-F510-32403C283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920" y="967082"/>
            <a:ext cx="8229600" cy="5159081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1F6BB1F-4AD1-9461-8753-9FA72712B8A6}"/>
              </a:ext>
            </a:extLst>
          </p:cNvPr>
          <p:cNvCxnSpPr/>
          <p:nvPr/>
        </p:nvCxnSpPr>
        <p:spPr>
          <a:xfrm>
            <a:off x="359735" y="838200"/>
            <a:ext cx="830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Logo">
            <a:extLst>
              <a:ext uri="{FF2B5EF4-FFF2-40B4-BE49-F238E27FC236}">
                <a16:creationId xmlns:a16="http://schemas.microsoft.com/office/drawing/2014/main" id="{046A4C26-6E2D-433F-10A3-0F66A88B9E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2032" y="399456"/>
            <a:ext cx="1020726" cy="30986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C1E4ADB-FDC5-D58F-1C6F-028A874A3537}"/>
              </a:ext>
            </a:extLst>
          </p:cNvPr>
          <p:cNvSpPr txBox="1"/>
          <p:nvPr/>
        </p:nvSpPr>
        <p:spPr>
          <a:xfrm>
            <a:off x="544613" y="2022991"/>
            <a:ext cx="979386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Amount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B85010D-F28A-FBA9-C832-11FBFC83CB4E}"/>
              </a:ext>
            </a:extLst>
          </p:cNvPr>
          <p:cNvSpPr txBox="1"/>
          <p:nvPr/>
        </p:nvSpPr>
        <p:spPr>
          <a:xfrm>
            <a:off x="4825093" y="2022991"/>
            <a:ext cx="1021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Quantity: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220DA4C-CFF8-8E5A-A2D9-4D159CBB61B3}"/>
              </a:ext>
            </a:extLst>
          </p:cNvPr>
          <p:cNvSpPr txBox="1"/>
          <p:nvPr/>
        </p:nvSpPr>
        <p:spPr>
          <a:xfrm>
            <a:off x="544016" y="1572994"/>
            <a:ext cx="2122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Customer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Item No.: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A674021-7E33-1485-8A0B-7B86AEF1912E}"/>
              </a:ext>
            </a:extLst>
          </p:cNvPr>
          <p:cNvSpPr txBox="1"/>
          <p:nvPr/>
        </p:nvSpPr>
        <p:spPr>
          <a:xfrm>
            <a:off x="4806043" y="1565374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Our Item No.: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60A3F34-AD8F-78AA-4915-E4AFE374385E}"/>
              </a:ext>
            </a:extLst>
          </p:cNvPr>
          <p:cNvSpPr txBox="1"/>
          <p:nvPr/>
        </p:nvSpPr>
        <p:spPr>
          <a:xfrm>
            <a:off x="544016" y="1177409"/>
            <a:ext cx="7513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Rank:</a:t>
            </a:r>
          </a:p>
        </p:txBody>
      </p:sp>
      <p:sp>
        <p:nvSpPr>
          <p:cNvPr id="2" name="Rank">
            <a:extLst>
              <a:ext uri="{FF2B5EF4-FFF2-40B4-BE49-F238E27FC236}">
                <a16:creationId xmlns:a16="http://schemas.microsoft.com/office/drawing/2014/main" id="{46DFC3D0-D22B-F58A-303A-5BE39FAF0366}"/>
              </a:ext>
            </a:extLst>
          </p:cNvPr>
          <p:cNvSpPr txBox="1"/>
          <p:nvPr/>
        </p:nvSpPr>
        <p:spPr>
          <a:xfrm>
            <a:off x="1295400" y="1177409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2</a:t>
            </a:r>
            <a:endParaRPr lang="en-US" sz="1600" dirty="0"/>
          </a:p>
        </p:txBody>
      </p:sp>
      <p:sp>
        <p:nvSpPr>
          <p:cNvPr id="6" name="CustItemNo">
            <a:extLst>
              <a:ext uri="{FF2B5EF4-FFF2-40B4-BE49-F238E27FC236}">
                <a16:creationId xmlns:a16="http://schemas.microsoft.com/office/drawing/2014/main" id="{13C83F3F-B9D4-7289-9E48-074E9B3B6A62}"/>
              </a:ext>
            </a:extLst>
          </p:cNvPr>
          <p:cNvSpPr txBox="1"/>
          <p:nvPr/>
        </p:nvSpPr>
        <p:spPr>
          <a:xfrm>
            <a:off x="2551044" y="1581057"/>
            <a:ext cx="2122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/>
          </a:p>
        </p:txBody>
      </p:sp>
      <p:sp>
        <p:nvSpPr>
          <p:cNvPr id="7" name="ItemNo">
            <a:extLst>
              <a:ext uri="{FF2B5EF4-FFF2-40B4-BE49-F238E27FC236}">
                <a16:creationId xmlns:a16="http://schemas.microsoft.com/office/drawing/2014/main" id="{67D760C5-363E-119E-67C8-6E56399D3C84}"/>
              </a:ext>
            </a:extLst>
          </p:cNvPr>
          <p:cNvSpPr txBox="1"/>
          <p:nvPr/>
        </p:nvSpPr>
        <p:spPr>
          <a:xfrm>
            <a:off x="6406243" y="1572994"/>
            <a:ext cx="2259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000000047</a:t>
            </a:r>
            <a:endParaRPr lang="en-US" dirty="0"/>
          </a:p>
        </p:txBody>
      </p:sp>
      <p:sp>
        <p:nvSpPr>
          <p:cNvPr id="8" name="Amt">
            <a:extLst>
              <a:ext uri="{FF2B5EF4-FFF2-40B4-BE49-F238E27FC236}">
                <a16:creationId xmlns:a16="http://schemas.microsoft.com/office/drawing/2014/main" id="{EC10169C-FBB1-580C-A26D-D988BBFABEA0}"/>
              </a:ext>
            </a:extLst>
          </p:cNvPr>
          <p:cNvSpPr txBox="1"/>
          <p:nvPr/>
        </p:nvSpPr>
        <p:spPr>
          <a:xfrm>
            <a:off x="1523998" y="2036594"/>
            <a:ext cx="30480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US$4,800</a:t>
            </a:r>
            <a:endParaRPr lang="en-US" sz="1600" dirty="0"/>
          </a:p>
        </p:txBody>
      </p:sp>
      <p:sp>
        <p:nvSpPr>
          <p:cNvPr id="10" name="Qty">
            <a:extLst>
              <a:ext uri="{FF2B5EF4-FFF2-40B4-BE49-F238E27FC236}">
                <a16:creationId xmlns:a16="http://schemas.microsoft.com/office/drawing/2014/main" id="{BEBEB730-9CC5-1BC8-B4DD-AE7C8A5A0FFA}"/>
              </a:ext>
            </a:extLst>
          </p:cNvPr>
          <p:cNvSpPr txBox="1"/>
          <p:nvPr/>
        </p:nvSpPr>
        <p:spPr>
          <a:xfrm>
            <a:off x="5846171" y="2036594"/>
            <a:ext cx="28193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1,200 pc</a:t>
            </a:r>
            <a:endParaRPr lang="en-US" sz="1600" dirty="0"/>
          </a:p>
        </p:txBody>
      </p:sp>
      <p:sp>
        <p:nvSpPr>
          <p:cNvPr id="11" name="Desc">
            <a:extLst>
              <a:ext uri="{FF2B5EF4-FFF2-40B4-BE49-F238E27FC236}">
                <a16:creationId xmlns:a16="http://schemas.microsoft.com/office/drawing/2014/main" id="{D403E18B-F6CC-B40D-374F-B89C4810A6D1}"/>
              </a:ext>
            </a:extLst>
          </p:cNvPr>
          <p:cNvSpPr txBox="1"/>
          <p:nvPr/>
        </p:nvSpPr>
        <p:spPr>
          <a:xfrm>
            <a:off x="4825093" y="2564803"/>
            <a:ext cx="38404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7436A Porcelain tiny girl w/pontail &amp; 2 red bows w/1153c hands.</a:t>
            </a:r>
          </a:p>
          <a:p>
            <a:r>
              <a:rPr lang="en-US"/>
              <a:t>Packing: head w/hands/ppbg w/3" hdr, 3bg/Mbg, 480set/ctn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411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C833D-1A86-2FDA-F510-32403C283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920" y="967082"/>
            <a:ext cx="8229600" cy="5159081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1F6BB1F-4AD1-9461-8753-9FA72712B8A6}"/>
              </a:ext>
            </a:extLst>
          </p:cNvPr>
          <p:cNvCxnSpPr/>
          <p:nvPr/>
        </p:nvCxnSpPr>
        <p:spPr>
          <a:xfrm>
            <a:off x="359735" y="838200"/>
            <a:ext cx="830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Logo">
            <a:extLst>
              <a:ext uri="{FF2B5EF4-FFF2-40B4-BE49-F238E27FC236}">
                <a16:creationId xmlns:a16="http://schemas.microsoft.com/office/drawing/2014/main" id="{046A4C26-6E2D-433F-10A3-0F66A88B9E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2032" y="399456"/>
            <a:ext cx="1020726" cy="30986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C1E4ADB-FDC5-D58F-1C6F-028A874A3537}"/>
              </a:ext>
            </a:extLst>
          </p:cNvPr>
          <p:cNvSpPr txBox="1"/>
          <p:nvPr/>
        </p:nvSpPr>
        <p:spPr>
          <a:xfrm>
            <a:off x="544613" y="2022991"/>
            <a:ext cx="979386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Amount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B85010D-F28A-FBA9-C832-11FBFC83CB4E}"/>
              </a:ext>
            </a:extLst>
          </p:cNvPr>
          <p:cNvSpPr txBox="1"/>
          <p:nvPr/>
        </p:nvSpPr>
        <p:spPr>
          <a:xfrm>
            <a:off x="4825093" y="2022991"/>
            <a:ext cx="1021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Quantity: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220DA4C-CFF8-8E5A-A2D9-4D159CBB61B3}"/>
              </a:ext>
            </a:extLst>
          </p:cNvPr>
          <p:cNvSpPr txBox="1"/>
          <p:nvPr/>
        </p:nvSpPr>
        <p:spPr>
          <a:xfrm>
            <a:off x="544016" y="1572994"/>
            <a:ext cx="2122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Customer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Item No.: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A674021-7E33-1485-8A0B-7B86AEF1912E}"/>
              </a:ext>
            </a:extLst>
          </p:cNvPr>
          <p:cNvSpPr txBox="1"/>
          <p:nvPr/>
        </p:nvSpPr>
        <p:spPr>
          <a:xfrm>
            <a:off x="4806043" y="1565374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Our Item No.: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60A3F34-AD8F-78AA-4915-E4AFE374385E}"/>
              </a:ext>
            </a:extLst>
          </p:cNvPr>
          <p:cNvSpPr txBox="1"/>
          <p:nvPr/>
        </p:nvSpPr>
        <p:spPr>
          <a:xfrm>
            <a:off x="544016" y="1177409"/>
            <a:ext cx="7513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Rank:</a:t>
            </a:r>
          </a:p>
        </p:txBody>
      </p:sp>
      <p:sp>
        <p:nvSpPr>
          <p:cNvPr id="2" name="Rank">
            <a:extLst>
              <a:ext uri="{FF2B5EF4-FFF2-40B4-BE49-F238E27FC236}">
                <a16:creationId xmlns:a16="http://schemas.microsoft.com/office/drawing/2014/main" id="{46DFC3D0-D22B-F58A-303A-5BE39FAF0366}"/>
              </a:ext>
            </a:extLst>
          </p:cNvPr>
          <p:cNvSpPr txBox="1"/>
          <p:nvPr/>
        </p:nvSpPr>
        <p:spPr>
          <a:xfrm>
            <a:off x="1295400" y="1177409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3</a:t>
            </a:r>
            <a:endParaRPr lang="en-US" sz="1600" dirty="0"/>
          </a:p>
        </p:txBody>
      </p:sp>
      <p:sp>
        <p:nvSpPr>
          <p:cNvPr id="6" name="CustItemNo">
            <a:extLst>
              <a:ext uri="{FF2B5EF4-FFF2-40B4-BE49-F238E27FC236}">
                <a16:creationId xmlns:a16="http://schemas.microsoft.com/office/drawing/2014/main" id="{13C83F3F-B9D4-7289-9E48-074E9B3B6A62}"/>
              </a:ext>
            </a:extLst>
          </p:cNvPr>
          <p:cNvSpPr txBox="1"/>
          <p:nvPr/>
        </p:nvSpPr>
        <p:spPr>
          <a:xfrm>
            <a:off x="2551044" y="1581057"/>
            <a:ext cx="2122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/>
          </a:p>
        </p:txBody>
      </p:sp>
      <p:sp>
        <p:nvSpPr>
          <p:cNvPr id="7" name="ItemNo">
            <a:extLst>
              <a:ext uri="{FF2B5EF4-FFF2-40B4-BE49-F238E27FC236}">
                <a16:creationId xmlns:a16="http://schemas.microsoft.com/office/drawing/2014/main" id="{67D760C5-363E-119E-67C8-6E56399D3C84}"/>
              </a:ext>
            </a:extLst>
          </p:cNvPr>
          <p:cNvSpPr txBox="1"/>
          <p:nvPr/>
        </p:nvSpPr>
        <p:spPr>
          <a:xfrm>
            <a:off x="6406243" y="1572994"/>
            <a:ext cx="2259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000000012345</a:t>
            </a:r>
            <a:endParaRPr lang="en-US" dirty="0"/>
          </a:p>
        </p:txBody>
      </p:sp>
      <p:sp>
        <p:nvSpPr>
          <p:cNvPr id="8" name="Amt">
            <a:extLst>
              <a:ext uri="{FF2B5EF4-FFF2-40B4-BE49-F238E27FC236}">
                <a16:creationId xmlns:a16="http://schemas.microsoft.com/office/drawing/2014/main" id="{EC10169C-FBB1-580C-A26D-D988BBFABEA0}"/>
              </a:ext>
            </a:extLst>
          </p:cNvPr>
          <p:cNvSpPr txBox="1"/>
          <p:nvPr/>
        </p:nvSpPr>
        <p:spPr>
          <a:xfrm>
            <a:off x="1523998" y="2036594"/>
            <a:ext cx="30480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US$2,000</a:t>
            </a:r>
            <a:endParaRPr lang="en-US" sz="1600" dirty="0"/>
          </a:p>
        </p:txBody>
      </p:sp>
      <p:sp>
        <p:nvSpPr>
          <p:cNvPr id="10" name="Qty">
            <a:extLst>
              <a:ext uri="{FF2B5EF4-FFF2-40B4-BE49-F238E27FC236}">
                <a16:creationId xmlns:a16="http://schemas.microsoft.com/office/drawing/2014/main" id="{BEBEB730-9CC5-1BC8-B4DD-AE7C8A5A0FFA}"/>
              </a:ext>
            </a:extLst>
          </p:cNvPr>
          <p:cNvSpPr txBox="1"/>
          <p:nvPr/>
        </p:nvSpPr>
        <p:spPr>
          <a:xfrm>
            <a:off x="5846171" y="2036594"/>
            <a:ext cx="28193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100 pc</a:t>
            </a:r>
            <a:endParaRPr lang="en-US" sz="1600" dirty="0"/>
          </a:p>
        </p:txBody>
      </p:sp>
      <p:sp>
        <p:nvSpPr>
          <p:cNvPr id="11" name="Desc">
            <a:extLst>
              <a:ext uri="{FF2B5EF4-FFF2-40B4-BE49-F238E27FC236}">
                <a16:creationId xmlns:a16="http://schemas.microsoft.com/office/drawing/2014/main" id="{D403E18B-F6CC-B40D-374F-B89C4810A6D1}"/>
              </a:ext>
            </a:extLst>
          </p:cNvPr>
          <p:cNvSpPr txBox="1"/>
          <p:nvPr/>
        </p:nvSpPr>
        <p:spPr>
          <a:xfrm>
            <a:off x="4825093" y="2564803"/>
            <a:ext cx="384044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Porcelain teapot, 4-1/2" high. </a:t>
            </a:r>
            <a:r>
              <a:rPr lang="zh-TW" altLang="en-US"/>
              <a:t>日本語</a:t>
            </a:r>
            <a:r>
              <a:rPr lang="ja-JP" altLang="en-US"/>
              <a:t>ワープロ</a:t>
            </a:r>
            <a:r>
              <a:rPr lang="zh-TW" altLang="en-US"/>
              <a:t>検定試験問題。</a:t>
            </a:r>
            <a:r>
              <a:rPr lang="en-US"/>
              <a:t>Porcelain teapot, 4-1/2" high. </a:t>
            </a:r>
            <a:r>
              <a:rPr lang="zh-TW" altLang="en-US"/>
              <a:t>放些中文或其他語言 </a:t>
            </a:r>
            <a:r>
              <a:rPr lang="en-US"/>
              <a:t>here. Not to be held responsible for any misuse on the part of the user .</a:t>
            </a:r>
            <a:r>
              <a:rPr lang="zh-TW" altLang="en-US"/>
              <a:t>日本語</a:t>
            </a:r>
            <a:r>
              <a:rPr lang="ja-JP" altLang="en-US"/>
              <a:t>ワープロ</a:t>
            </a:r>
            <a:r>
              <a:rPr lang="zh-TW" altLang="en-US"/>
              <a:t>検定試験問題。</a:t>
            </a:r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1FFCD8A-B907-8B95-8413-B86D0BBEFC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50" y="2641600"/>
            <a:ext cx="4000500" cy="3125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256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531C7ED-76F4-8368-9E29-12AC9A61CE77}"/>
              </a:ext>
            </a:extLst>
          </p:cNvPr>
          <p:cNvCxnSpPr/>
          <p:nvPr/>
        </p:nvCxnSpPr>
        <p:spPr>
          <a:xfrm>
            <a:off x="359735" y="838200"/>
            <a:ext cx="830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Logo">
            <a:extLst>
              <a:ext uri="{FF2B5EF4-FFF2-40B4-BE49-F238E27FC236}">
                <a16:creationId xmlns:a16="http://schemas.microsoft.com/office/drawing/2014/main" id="{50A153B4-15AB-3A55-523B-E73C421469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2032" y="399456"/>
            <a:ext cx="1020726" cy="30986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D3FA0FF-B25E-4534-CDE5-9AE1C33B6C01}"/>
              </a:ext>
            </a:extLst>
          </p:cNvPr>
          <p:cNvSpPr txBox="1"/>
          <p:nvPr/>
        </p:nvSpPr>
        <p:spPr>
          <a:xfrm>
            <a:off x="2133600" y="3429000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Items to Offer Now</a:t>
            </a:r>
          </a:p>
        </p:txBody>
      </p:sp>
    </p:spTree>
    <p:extLst>
      <p:ext uri="{BB962C8B-B14F-4D97-AF65-F5344CB8AC3E}">
        <p14:creationId xmlns:p14="http://schemas.microsoft.com/office/powerpoint/2010/main" val="2320688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5" name="ItemNo"/>
          <p:cNvSpPr txBox="1">
            <a:spLocks noChangeArrowheads="1"/>
          </p:cNvSpPr>
          <p:nvPr/>
        </p:nvSpPr>
        <p:spPr bwMode="auto">
          <a:xfrm>
            <a:off x="5596139" y="1128390"/>
            <a:ext cx="317571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600"/>
              </a:spcBef>
            </a:pPr>
            <a:r>
              <a:rPr kumimoji="0" lang="en-CA" altLang="zh-TW" sz="16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000000012345</a:t>
            </a:r>
            <a:endParaRPr kumimoji="0" lang="en-CA" altLang="zh-TW" sz="16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379" name="Desc"/>
          <p:cNvSpPr txBox="1">
            <a:spLocks noChangeArrowheads="1"/>
          </p:cNvSpPr>
          <p:nvPr/>
        </p:nvSpPr>
        <p:spPr bwMode="auto">
          <a:xfrm>
            <a:off x="466058" y="1535639"/>
            <a:ext cx="3953541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Porcelain teapot, 4-1/2" high. </a:t>
            </a:r>
            <a:r>
              <a:rPr lang="zh-TW" altLang="en-US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放些中文或其他語言 </a:t>
            </a:r>
            <a:r>
              <a:rPr lang="en-US" altLang="zh-TW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here. Not to be held responsible for any misuse on the part of the user .</a:t>
            </a:r>
            <a:r>
              <a:rPr lang="zh-TW" altLang="en-US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日本語</a:t>
            </a:r>
            <a:r>
              <a:rPr lang="ja-JP" altLang="en-US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ワープロ</a:t>
            </a:r>
            <a:r>
              <a:rPr lang="zh-TW" altLang="en-US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検定試験問題。</a:t>
            </a:r>
            <a:r>
              <a:rPr lang="en-US" altLang="zh-TW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Porcelain teapot, 4-1/2" high. </a:t>
            </a:r>
            <a:r>
              <a:rPr lang="zh-TW" altLang="en-US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放些中文或其他語言 </a:t>
            </a:r>
            <a:r>
              <a:rPr lang="en-US" altLang="zh-TW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here. Not to be held responsible for any misuse on the part of the user .</a:t>
            </a:r>
            <a:r>
              <a:rPr lang="zh-TW" altLang="en-US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日本語</a:t>
            </a:r>
            <a:r>
              <a:rPr lang="ja-JP" altLang="en-US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ワープロ</a:t>
            </a:r>
            <a:r>
              <a:rPr lang="zh-TW" altLang="en-US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検定試験問題。</a:t>
            </a:r>
            <a:endParaRPr lang="en-US" altLang="zh-TW" dirty="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66059" y="838200"/>
            <a:ext cx="830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412777"/>
            <a:ext cx="1020726" cy="309863"/>
          </a:xfrm>
          <a:prstGeom prst="rect">
            <a:avLst/>
          </a:prstGeom>
        </p:spPr>
      </p:pic>
      <p:graphicFrame>
        <p:nvGraphicFramePr>
          <p:cNvPr id="2" name="QuoteTabl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29858"/>
              </p:ext>
            </p:extLst>
          </p:nvPr>
        </p:nvGraphicFramePr>
        <p:xfrm>
          <a:off x="466059" y="5486400"/>
          <a:ext cx="819947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9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51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NT$3.00/pc C&amp;F CHASKA, MN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Cube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G.W.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40' Container: 3,744 pc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8.680 cu.ft.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20.00 kg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CustItemNo">
            <a:extLst>
              <a:ext uri="{FF2B5EF4-FFF2-40B4-BE49-F238E27FC236}">
                <a16:creationId xmlns:a16="http://schemas.microsoft.com/office/drawing/2014/main" id="{DDEDE947-DD3F-B93A-76AF-20BB520F7F45}"/>
              </a:ext>
            </a:extLst>
          </p:cNvPr>
          <p:cNvSpPr txBox="1"/>
          <p:nvPr/>
        </p:nvSpPr>
        <p:spPr>
          <a:xfrm>
            <a:off x="2382488" y="1121481"/>
            <a:ext cx="2189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5E8CC9-D71A-9F5D-3684-AC00E3CBAA22}"/>
              </a:ext>
            </a:extLst>
          </p:cNvPr>
          <p:cNvSpPr txBox="1"/>
          <p:nvPr/>
        </p:nvSpPr>
        <p:spPr>
          <a:xfrm>
            <a:off x="477488" y="1130935"/>
            <a:ext cx="2037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Customer Item No.: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D2C256-8810-039D-354A-1E6CD7496B86}"/>
              </a:ext>
            </a:extLst>
          </p:cNvPr>
          <p:cNvSpPr txBox="1"/>
          <p:nvPr/>
        </p:nvSpPr>
        <p:spPr>
          <a:xfrm>
            <a:off x="4572000" y="1130935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Item No.: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3FA6495-A77D-15EB-0B19-A00F746BD0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536700"/>
            <a:ext cx="4000500" cy="3125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946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5" name="ItemNo"/>
          <p:cNvSpPr txBox="1">
            <a:spLocks noChangeArrowheads="1"/>
          </p:cNvSpPr>
          <p:nvPr/>
        </p:nvSpPr>
        <p:spPr bwMode="auto">
          <a:xfrm>
            <a:off x="5596139" y="1128390"/>
            <a:ext cx="317571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600"/>
              </a:spcBef>
            </a:pPr>
            <a:r>
              <a:rPr kumimoji="0" lang="en-CA" altLang="zh-TW" sz="16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000000013</a:t>
            </a:r>
            <a:endParaRPr kumimoji="0" lang="en-CA" altLang="zh-TW" sz="16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379" name="Desc"/>
          <p:cNvSpPr txBox="1">
            <a:spLocks noChangeArrowheads="1"/>
          </p:cNvSpPr>
          <p:nvPr/>
        </p:nvSpPr>
        <p:spPr bwMode="auto">
          <a:xfrm>
            <a:off x="466058" y="1535639"/>
            <a:ext cx="3953541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X'mas Stocking.</a:t>
            </a:r>
          </a:p>
          <a:p>
            <a:pPr>
              <a:spcBef>
                <a:spcPct val="50000"/>
              </a:spcBef>
            </a:pPr>
            <a:r>
              <a:rPr lang="en-US" altLang="zh-TW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100% Acrylic material</a:t>
            </a:r>
            <a:endParaRPr lang="en-US" altLang="zh-TW" dirty="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66059" y="838200"/>
            <a:ext cx="830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412777"/>
            <a:ext cx="1020726" cy="309863"/>
          </a:xfrm>
          <a:prstGeom prst="rect">
            <a:avLst/>
          </a:prstGeom>
        </p:spPr>
      </p:pic>
      <p:graphicFrame>
        <p:nvGraphicFramePr>
          <p:cNvPr id="2" name="QuoteTabl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6350023"/>
              </p:ext>
            </p:extLst>
          </p:nvPr>
        </p:nvGraphicFramePr>
        <p:xfrm>
          <a:off x="466059" y="5486400"/>
          <a:ext cx="819947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9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51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NT$0.00/pc C&amp;F CHASKA, MN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Cube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G.W.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0.100 cu.ft.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11.00 kg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CustItemNo">
            <a:extLst>
              <a:ext uri="{FF2B5EF4-FFF2-40B4-BE49-F238E27FC236}">
                <a16:creationId xmlns:a16="http://schemas.microsoft.com/office/drawing/2014/main" id="{DDEDE947-DD3F-B93A-76AF-20BB520F7F45}"/>
              </a:ext>
            </a:extLst>
          </p:cNvPr>
          <p:cNvSpPr txBox="1"/>
          <p:nvPr/>
        </p:nvSpPr>
        <p:spPr>
          <a:xfrm>
            <a:off x="2382488" y="1121481"/>
            <a:ext cx="2189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5E8CC9-D71A-9F5D-3684-AC00E3CBAA22}"/>
              </a:ext>
            </a:extLst>
          </p:cNvPr>
          <p:cNvSpPr txBox="1"/>
          <p:nvPr/>
        </p:nvSpPr>
        <p:spPr>
          <a:xfrm>
            <a:off x="477488" y="1130935"/>
            <a:ext cx="2037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Customer Item No.: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D2C256-8810-039D-354A-1E6CD7496B86}"/>
              </a:ext>
            </a:extLst>
          </p:cNvPr>
          <p:cNvSpPr txBox="1"/>
          <p:nvPr/>
        </p:nvSpPr>
        <p:spPr>
          <a:xfrm>
            <a:off x="4572000" y="1130935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Item No.:</a:t>
            </a:r>
          </a:p>
        </p:txBody>
      </p:sp>
    </p:spTree>
    <p:extLst>
      <p:ext uri="{BB962C8B-B14F-4D97-AF65-F5344CB8AC3E}">
        <p14:creationId xmlns:p14="http://schemas.microsoft.com/office/powerpoint/2010/main" val="2516865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lesMeetingPresentation.potx" id="{2F71793F-7EFE-48AF-BD4A-9EEF9E3B0BFC}" vid="{1C113095-09F1-45BC-875C-B2158134ECA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568</TotalTime>
  <Words>948</Words>
  <Application>Microsoft Office PowerPoint</Application>
  <PresentationFormat>On-screen Show (4:3)</PresentationFormat>
  <Paragraphs>184</Paragraphs>
  <Slides>17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Segoe UI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L.. Chen</dc:creator>
  <cp:lastModifiedBy>Richard L.. Chen</cp:lastModifiedBy>
  <cp:revision>33</cp:revision>
  <dcterms:created xsi:type="dcterms:W3CDTF">2026-03-09T16:29:09Z</dcterms:created>
  <dcterms:modified xsi:type="dcterms:W3CDTF">2026-03-16T13:45:55Z</dcterms:modified>
</cp:coreProperties>
</file>